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7" r:id="rId2"/>
    <p:sldId id="258" r:id="rId3"/>
    <p:sldId id="263" r:id="rId4"/>
    <p:sldId id="261" r:id="rId5"/>
    <p:sldId id="265" r:id="rId6"/>
    <p:sldId id="264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882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81402"/>
            <a:ext cx="11277600" cy="91757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>
              <a:defRPr sz="4267">
                <a:ln>
                  <a:noFill/>
                </a:ln>
                <a:solidFill>
                  <a:srgbClr val="2E31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11277600" cy="457200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l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pPr/>
              <a:t>01/10/2018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9200" y="6309360"/>
            <a:ext cx="731520" cy="396240"/>
          </a:xfrm>
        </p:spPr>
        <p:txBody>
          <a:bodyPr/>
          <a:lstStyle>
            <a:lvl1pPr>
              <a:defRPr sz="16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046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8624D31-43A5-475A-80CF-332C9F6DCF35}" type="datetimeFigureOut">
              <a:rPr lang="en-US" smtClean="0"/>
              <a:pPr/>
              <a:t>01/10/2018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9200" y="6309360"/>
            <a:ext cx="731520" cy="3962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69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/>
          </p:cNvSpPr>
          <p:nvPr>
            <p:ph type="sldNum" sz="quarter" idx="10"/>
          </p:nvPr>
        </p:nvSpPr>
        <p:spPr>
          <a:xfrm>
            <a:off x="11375717" y="6297123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212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2063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81000"/>
            <a:ext cx="10363200" cy="1143000"/>
          </a:xfrm>
        </p:spPr>
        <p:txBody>
          <a:bodyPr/>
          <a:lstStyle>
            <a:lvl1pPr marL="0" indent="0">
              <a:buFont typeface="Arial" pitchFamily="34" charset="0"/>
              <a:buNone/>
              <a:defRPr sz="28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9200" y="6309360"/>
            <a:ext cx="731520" cy="396240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1"/>
                </a:solidFill>
                <a:latin typeface="Gill Sans Light" pitchFamily="34" charset="0"/>
              </a:defRPr>
            </a:lvl1pPr>
          </a:lstStyle>
          <a:p>
            <a:fld id="{D8E14467-6B22-4EEB-A154-BB8A13C64D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168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rgbClr val="2E31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pPr/>
              <a:t>01/10/2018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9200" y="6309360"/>
            <a:ext cx="731520" cy="396240"/>
          </a:xfrm>
        </p:spPr>
        <p:txBody>
          <a:bodyPr/>
          <a:lstStyle/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8628"/>
            <a:ext cx="11277600" cy="0"/>
          </a:xfrm>
          <a:prstGeom prst="line">
            <a:avLst/>
          </a:prstGeom>
          <a:ln>
            <a:solidFill>
              <a:srgbClr val="2E319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50288"/>
            <a:ext cx="1127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282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685800"/>
            <a:ext cx="4876800" cy="5440680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685800"/>
            <a:ext cx="4876800" cy="5440680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pPr/>
              <a:t>01/10/2018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45333" y="6309360"/>
            <a:ext cx="731520" cy="3962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09600"/>
            <a:ext cx="11277600" cy="0"/>
          </a:xfrm>
          <a:prstGeom prst="line">
            <a:avLst/>
          </a:prstGeom>
          <a:ln>
            <a:solidFill>
              <a:srgbClr val="3301AF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50288"/>
            <a:ext cx="1127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3173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685800"/>
            <a:ext cx="4876800" cy="639763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1" i="1">
                <a:solidFill>
                  <a:srgbClr val="2E319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371601"/>
            <a:ext cx="48768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685800"/>
            <a:ext cx="4876800" cy="639763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1" i="1">
                <a:solidFill>
                  <a:srgbClr val="2E319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1371601"/>
            <a:ext cx="48768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pPr/>
              <a:t>01/10/2018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79200" y="6324600"/>
            <a:ext cx="731520" cy="3962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9600"/>
            <a:ext cx="11277600" cy="0"/>
          </a:xfrm>
          <a:prstGeom prst="line">
            <a:avLst/>
          </a:prstGeom>
          <a:ln>
            <a:solidFill>
              <a:srgbClr val="3301AF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50288"/>
            <a:ext cx="1127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2555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pPr/>
              <a:t>01/10/2018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79200" y="6324600"/>
            <a:ext cx="731520" cy="3962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0288"/>
            <a:ext cx="1127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727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01/10/2018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79200" y="6309360"/>
            <a:ext cx="731520" cy="3962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50288"/>
            <a:ext cx="1127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458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933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1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01/10/2018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79200" y="6324600"/>
            <a:ext cx="731520" cy="3962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251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810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9200" y="6309360"/>
            <a:ext cx="731520" cy="3962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645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8624D31-43A5-475A-80CF-332C9F6DCF35}" type="datetimeFigureOut">
              <a:rPr lang="en-US" smtClean="0"/>
              <a:pPr/>
              <a:t>01/10/2018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9200" y="6309360"/>
            <a:ext cx="731520" cy="3962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524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9592"/>
            <a:ext cx="10160000" cy="580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685800"/>
            <a:ext cx="101600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9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70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01/10/2018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32460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2E3192"/>
            </a:solidFill>
          </a:ln>
        </p:spPr>
        <p:txBody>
          <a:bodyPr vert="horz" lIns="0" tIns="0" rIns="0" bIns="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687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670" r:id="rId12"/>
    <p:sldLayoutId id="2147483671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endSnd/>
        </p:sndAc>
      </p:transition>
    </mc:Choice>
    <mc:Fallback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9170" rtl="0" eaLnBrk="1" latinLnBrk="0" hangingPunct="1">
        <a:spcBef>
          <a:spcPct val="0"/>
        </a:spcBef>
        <a:buNone/>
        <a:defRPr sz="3200" b="1" kern="1200" cap="none" spc="-133" baseline="0">
          <a:ln>
            <a:noFill/>
          </a:ln>
          <a:solidFill>
            <a:srgbClr val="2E3192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304792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9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53419" indent="-304792" algn="l" defTabSz="121917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341086" indent="-304792" algn="l" defTabSz="121917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06837" indent="-304792" algn="l" defTabSz="121917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72588" indent="-304792" algn="l" defTabSz="121917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867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16422" indent="-243834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defTabSz="121917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2804090" indent="-243834" algn="l" defTabSz="121917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047924" indent="-243834" algn="l" defTabSz="121917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90502" y="2792598"/>
            <a:ext cx="2223760" cy="1821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290" y="5375688"/>
            <a:ext cx="4402184" cy="893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290" y="211140"/>
            <a:ext cx="4402184" cy="18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65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4" y="30625"/>
            <a:ext cx="10160000" cy="580008"/>
          </a:xfrm>
        </p:spPr>
        <p:txBody>
          <a:bodyPr>
            <a:normAutofit/>
          </a:bodyPr>
          <a:lstStyle/>
          <a:p>
            <a:r>
              <a:rPr lang="en-US" dirty="0" smtClean="0"/>
              <a:t>CMC - Kochi 2018 – Executive Summary</a:t>
            </a:r>
            <a:endParaRPr lang="en-US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0353347"/>
              </p:ext>
            </p:extLst>
          </p:nvPr>
        </p:nvGraphicFramePr>
        <p:xfrm>
          <a:off x="849086" y="1004822"/>
          <a:ext cx="10424160" cy="543516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97144">
                  <a:extLst>
                    <a:ext uri="{9D8B030D-6E8A-4147-A177-3AD203B41FA5}">
                      <a16:colId xmlns:a16="http://schemas.microsoft.com/office/drawing/2014/main" xmlns="" val="10118156"/>
                    </a:ext>
                  </a:extLst>
                </a:gridCol>
                <a:gridCol w="2404314">
                  <a:extLst>
                    <a:ext uri="{9D8B030D-6E8A-4147-A177-3AD203B41FA5}">
                      <a16:colId xmlns:a16="http://schemas.microsoft.com/office/drawing/2014/main" xmlns="" val="1923274087"/>
                    </a:ext>
                  </a:extLst>
                </a:gridCol>
                <a:gridCol w="7022702">
                  <a:extLst>
                    <a:ext uri="{9D8B030D-6E8A-4147-A177-3AD203B41FA5}">
                      <a16:colId xmlns:a16="http://schemas.microsoft.com/office/drawing/2014/main" xmlns="" val="583768012"/>
                    </a:ext>
                  </a:extLst>
                </a:gridCol>
              </a:tblGrid>
              <a:tr h="6905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ysClr val="windowText" lastClr="000000"/>
                          </a:solidFill>
                        </a:rPr>
                        <a:t>Sr</a:t>
                      </a: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 No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Particulars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Details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4118109"/>
                  </a:ext>
                </a:extLst>
              </a:tr>
              <a:tr h="9720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Event Name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Cardio Metabolic Conclave 2018</a:t>
                      </a:r>
                      <a:endParaRPr lang="en-US" sz="18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Event Organized by AAME (Academy of Advance Medical Education)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6717823"/>
                  </a:ext>
                </a:extLst>
              </a:tr>
              <a:tr h="7681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Date &amp; Venue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23</a:t>
                      </a:r>
                      <a:r>
                        <a:rPr lang="en-US" sz="1800" kern="1200" baseline="30000" dirty="0" smtClean="0"/>
                        <a:t>rd</a:t>
                      </a:r>
                      <a:r>
                        <a:rPr lang="en-US" sz="1800" kern="1200" baseline="0" dirty="0" smtClean="0"/>
                        <a:t> September 2018</a:t>
                      </a:r>
                    </a:p>
                    <a:p>
                      <a:r>
                        <a:rPr lang="en-I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Grand Hyatt Kochi </a:t>
                      </a:r>
                      <a:r>
                        <a:rPr lang="en-I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Bolgatty</a:t>
                      </a:r>
                      <a:endParaRPr lang="en-US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0520638"/>
                  </a:ext>
                </a:extLst>
              </a:tr>
              <a:tr h="8378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Course Director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Dr. C G </a:t>
                      </a:r>
                      <a:r>
                        <a:rPr lang="en-US" sz="1800" dirty="0" err="1" smtClean="0"/>
                        <a:t>Bahuleyan</a:t>
                      </a:r>
                      <a:r>
                        <a:rPr lang="en-US" sz="1800" baseline="0" dirty="0" smtClean="0"/>
                        <a:t>, Trivandrum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0413165"/>
                  </a:ext>
                </a:extLst>
              </a:tr>
              <a:tr h="7213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Scientific Chairman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Dr.</a:t>
                      </a:r>
                      <a:r>
                        <a:rPr lang="en-US" sz="1800" baseline="0" dirty="0" smtClean="0"/>
                        <a:t> Tiny Nair, Trivandrum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3788040"/>
                  </a:ext>
                </a:extLst>
              </a:tr>
              <a:tr h="722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 No of Delegates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104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7986384"/>
                  </a:ext>
                </a:extLst>
              </a:tr>
              <a:tr h="722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Academic partner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Torrent Pharma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2329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861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Agenda</a:t>
            </a:r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362" y="0"/>
            <a:ext cx="8417762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4098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4578"/>
            <a:ext cx="9564125" cy="580008"/>
          </a:xfrm>
        </p:spPr>
        <p:txBody>
          <a:bodyPr>
            <a:normAutofit/>
          </a:bodyPr>
          <a:lstStyle/>
          <a:p>
            <a:r>
              <a:rPr lang="en-US" dirty="0" smtClean="0"/>
              <a:t>Event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058384"/>
            <a:ext cx="10607041" cy="5438668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+mn-lt"/>
              </a:rPr>
              <a:t>Cardio Metabolic Conclave is designed in such a way, where in-depth scientific discussion was held on various topics covering all the major specialties like Cardiology, </a:t>
            </a:r>
            <a:r>
              <a:rPr lang="en-US" sz="2000" dirty="0" err="1" smtClean="0">
                <a:latin typeface="+mn-lt"/>
              </a:rPr>
              <a:t>Diabetology</a:t>
            </a:r>
            <a:r>
              <a:rPr lang="en-US" sz="2000" dirty="0" smtClean="0">
                <a:latin typeface="+mn-lt"/>
              </a:rPr>
              <a:t>, Endocrinology &amp; Nephrology</a:t>
            </a:r>
          </a:p>
          <a:p>
            <a:pPr algn="just"/>
            <a:r>
              <a:rPr lang="en-US" sz="2000" dirty="0" smtClean="0">
                <a:latin typeface="+mn-lt"/>
              </a:rPr>
              <a:t>Overall topic selection, content &amp; the program is very well appreciated by all the delegates</a:t>
            </a:r>
            <a:endParaRPr lang="en-US" sz="2000" dirty="0">
              <a:latin typeface="+mn-lt"/>
            </a:endParaRPr>
          </a:p>
          <a:p>
            <a:pPr algn="just"/>
            <a:r>
              <a:rPr lang="en-US" sz="2000" dirty="0">
                <a:latin typeface="+mn-lt"/>
              </a:rPr>
              <a:t>Panel discussion </a:t>
            </a:r>
            <a:r>
              <a:rPr lang="en-US" sz="2000" dirty="0" smtClean="0">
                <a:latin typeface="+mn-lt"/>
              </a:rPr>
              <a:t>on DAPT &amp; Beta-blockers has given good insight regarding the therapy</a:t>
            </a:r>
            <a:endParaRPr lang="en-US" sz="2000" dirty="0">
              <a:latin typeface="+mn-lt"/>
            </a:endParaRPr>
          </a:p>
          <a:p>
            <a:pPr algn="just"/>
            <a:r>
              <a:rPr lang="en-US" sz="2000" dirty="0" smtClean="0">
                <a:latin typeface="+mn-lt"/>
              </a:rPr>
              <a:t>Detailed discussion on NOACs, ARNI &amp; Statins has given better clarity for the management of the diseases</a:t>
            </a:r>
          </a:p>
          <a:p>
            <a:pPr algn="just"/>
            <a:r>
              <a:rPr lang="en-US" sz="2000" dirty="0" smtClean="0">
                <a:latin typeface="+mn-lt"/>
              </a:rPr>
              <a:t>In-depth discussion on Hypertension management, newer guidelines on Hypertension &amp; resistant Hypertension was well appreciated</a:t>
            </a:r>
          </a:p>
          <a:p>
            <a:pPr algn="just"/>
            <a:r>
              <a:rPr lang="en-US" sz="2000" dirty="0">
                <a:latin typeface="+mn-lt"/>
              </a:rPr>
              <a:t>A Quiz session </a:t>
            </a:r>
            <a:r>
              <a:rPr lang="en-US" sz="2000" dirty="0" smtClean="0">
                <a:latin typeface="+mn-lt"/>
              </a:rPr>
              <a:t>after every topic with voting pad was well accepted and helped to generate more interest towards the program</a:t>
            </a:r>
          </a:p>
          <a:p>
            <a:pPr algn="just"/>
            <a:r>
              <a:rPr lang="en-US" sz="2000" dirty="0" smtClean="0">
                <a:latin typeface="+mn-lt"/>
              </a:rPr>
              <a:t>Live video recording was done for entire scientific agenda</a:t>
            </a:r>
          </a:p>
          <a:p>
            <a:pPr algn="just"/>
            <a:r>
              <a:rPr lang="en-US" sz="2000" dirty="0" smtClean="0">
                <a:latin typeface="+mn-lt"/>
              </a:rPr>
              <a:t>All Speakers, Chairpersons, Moderator, Panelists, Scientific Chairman &amp; Course Director honored with a Memento as a token of appreciation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93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Esteemed Faculty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2973" t="20226" r="22008" b="51042"/>
          <a:stretch/>
        </p:blipFill>
        <p:spPr>
          <a:xfrm>
            <a:off x="609600" y="2383170"/>
            <a:ext cx="3424614" cy="2220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0867" t="8382" r="1944" b="17047"/>
          <a:stretch/>
        </p:blipFill>
        <p:spPr>
          <a:xfrm>
            <a:off x="4430450" y="762000"/>
            <a:ext cx="683110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443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46" y="24578"/>
            <a:ext cx="10160000" cy="580008"/>
          </a:xfrm>
        </p:spPr>
        <p:txBody>
          <a:bodyPr>
            <a:normAutofit/>
          </a:bodyPr>
          <a:lstStyle/>
          <a:p>
            <a:r>
              <a:rPr lang="en-US" dirty="0" smtClean="0"/>
              <a:t>Event Gallery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4881" y="802102"/>
            <a:ext cx="3862141" cy="2574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92803" y="802102"/>
            <a:ext cx="3862140" cy="2574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0724" y="802102"/>
            <a:ext cx="2516561" cy="33554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079436" y="2388267"/>
            <a:ext cx="2709111" cy="54182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64168" y="3742821"/>
            <a:ext cx="4052637" cy="27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18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581402"/>
            <a:ext cx="12192000" cy="917575"/>
          </a:xfrm>
        </p:spPr>
        <p:txBody>
          <a:bodyPr/>
          <a:lstStyle/>
          <a:p>
            <a:r>
              <a:rPr lang="en-IN" dirty="0" smtClean="0"/>
              <a:t>Thank You !!!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1376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 R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 Rx" id="{6CC97EED-D53F-4E87-B8FA-765DEDDB1AE7}" vid="{EE5E7365-115A-449E-BDB4-06B9B39144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Rx</Template>
  <TotalTime>1184</TotalTime>
  <Words>229</Words>
  <Application>Microsoft Office PowerPoint</Application>
  <PresentationFormat>Custom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Rx</vt:lpstr>
      <vt:lpstr>Slide 1</vt:lpstr>
      <vt:lpstr>CMC - Kochi 2018 – Executive Summary</vt:lpstr>
      <vt:lpstr>Agenda</vt:lpstr>
      <vt:lpstr>Event Summary</vt:lpstr>
      <vt:lpstr>Esteemed Faculty</vt:lpstr>
      <vt:lpstr>Event Gallery</vt:lpstr>
      <vt:lpstr>Thank You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Overview</dc:title>
  <dc:creator>Gaurav Dave</dc:creator>
  <cp:lastModifiedBy>Agam</cp:lastModifiedBy>
  <cp:revision>91</cp:revision>
  <dcterms:created xsi:type="dcterms:W3CDTF">2016-12-23T05:13:35Z</dcterms:created>
  <dcterms:modified xsi:type="dcterms:W3CDTF">2018-10-01T14:20:04Z</dcterms:modified>
</cp:coreProperties>
</file>