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63" r:id="rId4"/>
    <p:sldId id="261" r:id="rId5"/>
    <p:sldId id="265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2"/>
            <a:ext cx="11277600" cy="9175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4267">
                <a:ln>
                  <a:noFill/>
                </a:ln>
                <a:solidFill>
                  <a:srgbClr val="2E31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11277600" cy="457200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46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8624D31-43A5-475A-80CF-332C9F6DCF35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9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>
          <a:xfrm>
            <a:off x="11375717" y="6297123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212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063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10363200" cy="1143000"/>
          </a:xfrm>
        </p:spPr>
        <p:txBody>
          <a:bodyPr/>
          <a:lstStyle>
            <a:lvl1pPr marL="0" indent="0">
              <a:buFont typeface="Arial" pitchFamily="34" charset="0"/>
              <a:buNone/>
              <a:defRPr sz="28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  <a:latin typeface="Gill Sans Light" pitchFamily="34" charset="0"/>
              </a:defRPr>
            </a:lvl1pPr>
          </a:lstStyle>
          <a:p>
            <a:fld id="{D8E14467-6B22-4EEB-A154-BB8A13C64D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6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2E31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8628"/>
            <a:ext cx="11277600" cy="0"/>
          </a:xfrm>
          <a:prstGeom prst="line">
            <a:avLst/>
          </a:prstGeom>
          <a:ln>
            <a:solidFill>
              <a:srgbClr val="2E319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282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4876800" cy="544068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685800"/>
            <a:ext cx="4876800" cy="544068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45333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"/>
            <a:ext cx="11277600" cy="0"/>
          </a:xfrm>
          <a:prstGeom prst="line">
            <a:avLst/>
          </a:prstGeom>
          <a:ln>
            <a:solidFill>
              <a:srgbClr val="3301A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173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4876800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2E319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1"/>
            <a:ext cx="48768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685800"/>
            <a:ext cx="4876800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2E319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1371601"/>
            <a:ext cx="48768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79200" y="632460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11277600" cy="0"/>
          </a:xfrm>
          <a:prstGeom prst="line">
            <a:avLst/>
          </a:prstGeom>
          <a:ln>
            <a:solidFill>
              <a:srgbClr val="3301A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555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9200" y="632460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727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458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93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9200" y="632460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51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45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8624D31-43A5-475A-80CF-332C9F6DCF35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24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9592"/>
            <a:ext cx="10160000" cy="580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10160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9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0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21/08/2018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2460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2E3192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687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70" r:id="rId12"/>
    <p:sldLayoutId id="214748367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 cap="none" spc="-133" baseline="0">
          <a:ln>
            <a:noFill/>
          </a:ln>
          <a:solidFill>
            <a:srgbClr val="2E319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53419" indent="-304792" algn="l" defTabSz="121917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41086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06837" indent="-304792" algn="l" defTabSz="121917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72588" indent="-304792" algn="l" defTabSz="121917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16422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defTabSz="121917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804090" indent="-243834" algn="l" defTabSz="121917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indent="-243834" algn="l" defTabSz="121917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0502" y="2792598"/>
            <a:ext cx="2223760" cy="1821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899" t="12763" r="21727" b="63662"/>
          <a:stretch/>
        </p:blipFill>
        <p:spPr>
          <a:xfrm>
            <a:off x="3738282" y="447989"/>
            <a:ext cx="4025666" cy="1655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290" y="5375688"/>
            <a:ext cx="4402184" cy="8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65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4" y="30625"/>
            <a:ext cx="10160000" cy="580008"/>
          </a:xfrm>
        </p:spPr>
        <p:txBody>
          <a:bodyPr>
            <a:normAutofit/>
          </a:bodyPr>
          <a:lstStyle/>
          <a:p>
            <a:r>
              <a:rPr lang="en-US" dirty="0" smtClean="0"/>
              <a:t>CMC </a:t>
            </a:r>
            <a:r>
              <a:rPr lang="en-US" dirty="0" err="1" smtClean="0"/>
              <a:t>Kodaikanal</a:t>
            </a:r>
            <a:r>
              <a:rPr lang="en-US" dirty="0" smtClean="0"/>
              <a:t> 2018 – Executive Summary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0868612"/>
              </p:ext>
            </p:extLst>
          </p:nvPr>
        </p:nvGraphicFramePr>
        <p:xfrm>
          <a:off x="1224284" y="1004821"/>
          <a:ext cx="9498841" cy="55186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08631">
                  <a:extLst>
                    <a:ext uri="{9D8B030D-6E8A-4147-A177-3AD203B41FA5}">
                      <a16:colId xmlns:a16="http://schemas.microsoft.com/office/drawing/2014/main" xmlns="" val="10118156"/>
                    </a:ext>
                  </a:extLst>
                </a:gridCol>
                <a:gridCol w="2523677">
                  <a:extLst>
                    <a:ext uri="{9D8B030D-6E8A-4147-A177-3AD203B41FA5}">
                      <a16:colId xmlns:a16="http://schemas.microsoft.com/office/drawing/2014/main" xmlns="" val="1923274087"/>
                    </a:ext>
                  </a:extLst>
                </a:gridCol>
                <a:gridCol w="6066533">
                  <a:extLst>
                    <a:ext uri="{9D8B030D-6E8A-4147-A177-3AD203B41FA5}">
                      <a16:colId xmlns:a16="http://schemas.microsoft.com/office/drawing/2014/main" xmlns="" val="583768012"/>
                    </a:ext>
                  </a:extLst>
                </a:gridCol>
              </a:tblGrid>
              <a:tr h="7164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ysClr val="windowText" lastClr="000000"/>
                          </a:solidFill>
                        </a:rPr>
                        <a:t>Sr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 No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Particulars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Details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118109"/>
                  </a:ext>
                </a:extLst>
              </a:tr>
              <a:tr h="9152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 Name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Cardio Metabolic Conclave 2018</a:t>
                      </a:r>
                      <a:endParaRPr lang="en-US" sz="18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Event Organized by AAME (Academy of Advance Medical Education)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717823"/>
                  </a:ext>
                </a:extLst>
              </a:tr>
              <a:tr h="7699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 &amp; Venue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29</a:t>
                      </a:r>
                      <a:r>
                        <a:rPr lang="en-US" sz="1800" kern="1200" baseline="30000" dirty="0" smtClean="0"/>
                        <a:t>th</a:t>
                      </a:r>
                      <a:r>
                        <a:rPr lang="en-US" sz="1800" kern="1200" baseline="0" dirty="0" smtClean="0"/>
                        <a:t> July 2018</a:t>
                      </a:r>
                    </a:p>
                    <a:p>
                      <a:r>
                        <a:rPr lang="en-US" sz="1800" kern="1200" dirty="0" smtClean="0"/>
                        <a:t>The Carlton, </a:t>
                      </a:r>
                      <a:r>
                        <a:rPr lang="en-US" sz="1800" kern="1200" dirty="0" err="1" smtClean="0"/>
                        <a:t>Kodaikanal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0520638"/>
                  </a:ext>
                </a:extLst>
              </a:tr>
              <a:tr h="8692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 Director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Dr. N. </a:t>
                      </a:r>
                      <a:r>
                        <a:rPr lang="en-US" sz="1800" dirty="0" err="1" smtClean="0"/>
                        <a:t>Sivakadaksham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dirty="0" smtClean="0"/>
                        <a:t>Cardiologist) Chennai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0413165"/>
                  </a:ext>
                </a:extLst>
              </a:tr>
              <a:tr h="7484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No of Speakers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3788040"/>
                  </a:ext>
                </a:extLst>
              </a:tr>
              <a:tr h="7496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No of Delegates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65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7986384"/>
                  </a:ext>
                </a:extLst>
              </a:tr>
              <a:tr h="7496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partner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Torrent Pharma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232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861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Agenda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713441"/>
              </p:ext>
            </p:extLst>
          </p:nvPr>
        </p:nvGraphicFramePr>
        <p:xfrm>
          <a:off x="3530852" y="29592"/>
          <a:ext cx="8033618" cy="6741610"/>
        </p:xfrm>
        <a:graphic>
          <a:graphicData uri="http://schemas.openxmlformats.org/drawingml/2006/table">
            <a:tbl>
              <a:tblPr/>
              <a:tblGrid>
                <a:gridCol w="1433034">
                  <a:extLst>
                    <a:ext uri="{9D8B030D-6E8A-4147-A177-3AD203B41FA5}">
                      <a16:colId xmlns:a16="http://schemas.microsoft.com/office/drawing/2014/main" xmlns="" val="1853782738"/>
                    </a:ext>
                  </a:extLst>
                </a:gridCol>
                <a:gridCol w="4272000">
                  <a:extLst>
                    <a:ext uri="{9D8B030D-6E8A-4147-A177-3AD203B41FA5}">
                      <a16:colId xmlns:a16="http://schemas.microsoft.com/office/drawing/2014/main" xmlns="" val="821310493"/>
                    </a:ext>
                  </a:extLst>
                </a:gridCol>
                <a:gridCol w="2328584">
                  <a:extLst>
                    <a:ext uri="{9D8B030D-6E8A-4147-A177-3AD203B41FA5}">
                      <a16:colId xmlns:a16="http://schemas.microsoft.com/office/drawing/2014/main" xmlns="" val="3505574783"/>
                    </a:ext>
                  </a:extLst>
                </a:gridCol>
              </a:tblGrid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Session/Topic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Speaker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279324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09:30-09:45 AM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Welcome and Introduction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7086595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09:45-10:05 AM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 in Diabetes – Are they Equivalent?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N.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Sivakadaksham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Cardiologist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264041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10:05-10:25 AM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 Guiding through Guidelines in Hypertension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D.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Prabhakar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Cardiologist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016470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10:25–10:40 AM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Interactive Discussion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3752540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10:40-11:00 AM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management of Diabetes with Kidney disease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J.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Balasubramaniam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Nephrologist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9090940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11:00-11:20 AM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 Focused Update on Dual Anti-Platelet Therapy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Sundar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C. </a:t>
                      </a:r>
                      <a:b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Cardiologist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2733647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11:20-11:30 AM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Interactive Discussion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9567337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11:30-11:50 AM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 BREAK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168561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11:50-12:10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Newer Drug in All Situations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N.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Bhavatharini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Diabetologist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39481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12:10-12:30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 Sexual Dysfunction in Diabetes Mellitus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 Sridhar</a:t>
                      </a:r>
                      <a:b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Endocrinologist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8536374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12:30-12:40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Interactive Discussion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0141594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12:40-01:00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 &amp; Cardiogenic Shock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B. Madan Mohan</a:t>
                      </a:r>
                      <a:b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Cardiologist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5837919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01:00-01:10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Interactive Discussion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8658822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01:10- 02:00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4473221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02:00-02:20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NOACs in Clinical Practice: A patient Centered Approach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M. Kathiresan</a:t>
                      </a:r>
                      <a:b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Cardiologist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36140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02:20-02:40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Drugs in Heart failure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B. Vinod Kumar</a:t>
                      </a:r>
                      <a:b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Cardiologist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844145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02:40-02:50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Interactive Discussion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62800"/>
                  </a:ext>
                </a:extLst>
              </a:tr>
              <a:tr h="4467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02:50-03:15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Discussion – Management of Lipid Disorders in DM, Non DM &amp; Renal Patients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Faculties – PANEL DISCUSSION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163494"/>
                  </a:ext>
                </a:extLst>
              </a:tr>
              <a:tr h="2273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03:15-03:30 PM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Closing Remark  and Vote of Thanks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0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098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4578"/>
            <a:ext cx="9564125" cy="580008"/>
          </a:xfrm>
        </p:spPr>
        <p:txBody>
          <a:bodyPr>
            <a:normAutofit/>
          </a:bodyPr>
          <a:lstStyle/>
          <a:p>
            <a:r>
              <a:rPr lang="en-US" dirty="0" smtClean="0"/>
              <a:t>Event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6" y="1138595"/>
            <a:ext cx="10607041" cy="490950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+mn-lt"/>
              </a:rPr>
              <a:t>Cardio Metabolic Conclave is designed in such a way, where in-depth scientific discussion was held on various topics covering all the major specialties like Cardiology, </a:t>
            </a:r>
            <a:r>
              <a:rPr lang="en-US" sz="2000" dirty="0" err="1" smtClean="0">
                <a:latin typeface="+mn-lt"/>
              </a:rPr>
              <a:t>Diabetology</a:t>
            </a:r>
            <a:r>
              <a:rPr lang="en-US" sz="2000" dirty="0" smtClean="0">
                <a:latin typeface="+mn-lt"/>
              </a:rPr>
              <a:t>, Endocrinology &amp; Nephrology</a:t>
            </a:r>
          </a:p>
          <a:p>
            <a:pPr algn="just"/>
            <a:r>
              <a:rPr lang="en-US" sz="2000" dirty="0" smtClean="0">
                <a:latin typeface="+mn-lt"/>
              </a:rPr>
              <a:t>A brief discussion </a:t>
            </a:r>
            <a:r>
              <a:rPr lang="en-US" sz="2000" dirty="0">
                <a:latin typeface="+mn-lt"/>
              </a:rPr>
              <a:t>on Newer Guidelines on Hypertension &amp; Heart Failure </a:t>
            </a:r>
            <a:r>
              <a:rPr lang="en-US" sz="2000" dirty="0" smtClean="0">
                <a:latin typeface="+mn-lt"/>
              </a:rPr>
              <a:t>were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most </a:t>
            </a:r>
            <a:r>
              <a:rPr lang="en-US" sz="2000" dirty="0">
                <a:latin typeface="+mn-lt"/>
              </a:rPr>
              <a:t>appreciated topics by the doctors</a:t>
            </a:r>
          </a:p>
          <a:p>
            <a:pPr algn="just"/>
            <a:r>
              <a:rPr lang="en-US" sz="2000" dirty="0">
                <a:latin typeface="+mn-lt"/>
              </a:rPr>
              <a:t>Panel discussion </a:t>
            </a:r>
            <a:r>
              <a:rPr lang="en-US" sz="2000" dirty="0" smtClean="0">
                <a:latin typeface="+mn-lt"/>
              </a:rPr>
              <a:t>on NOACs has given </a:t>
            </a:r>
            <a:r>
              <a:rPr lang="en-US" sz="2000" dirty="0">
                <a:latin typeface="+mn-lt"/>
              </a:rPr>
              <a:t>good insights </a:t>
            </a:r>
            <a:r>
              <a:rPr lang="en-US" sz="2000" dirty="0" smtClean="0">
                <a:latin typeface="+mn-lt"/>
              </a:rPr>
              <a:t>on therapy</a:t>
            </a:r>
            <a:endParaRPr lang="en-US" sz="20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Healthy  discussion on Diabetes, newer drugs in Diabetes &amp; male Sexual Dysfunction due to Diabetes which has given good clarity to deal with the </a:t>
            </a:r>
            <a:r>
              <a:rPr lang="en-US" sz="2000" dirty="0" smtClean="0">
                <a:latin typeface="+mn-lt"/>
              </a:rPr>
              <a:t>disease</a:t>
            </a:r>
          </a:p>
          <a:p>
            <a:pPr algn="just"/>
            <a:r>
              <a:rPr lang="en-US" sz="2000" dirty="0">
                <a:latin typeface="+mn-lt"/>
              </a:rPr>
              <a:t>A Quiz session on </a:t>
            </a:r>
            <a:r>
              <a:rPr lang="en-US" sz="2000" dirty="0" smtClean="0">
                <a:latin typeface="+mn-lt"/>
              </a:rPr>
              <a:t>newer </a:t>
            </a:r>
            <a:r>
              <a:rPr lang="en-US" sz="2000" dirty="0">
                <a:latin typeface="+mn-lt"/>
              </a:rPr>
              <a:t>drug in Heart Failure </a:t>
            </a:r>
            <a:r>
              <a:rPr lang="en-US" sz="2000" dirty="0" smtClean="0">
                <a:latin typeface="+mn-lt"/>
              </a:rPr>
              <a:t>has created good interest level </a:t>
            </a:r>
            <a:r>
              <a:rPr lang="en-US" sz="2000" smtClean="0">
                <a:latin typeface="+mn-lt"/>
              </a:rPr>
              <a:t>for the topic</a:t>
            </a:r>
            <a:endParaRPr lang="en-US" sz="2000" dirty="0" smtClean="0">
              <a:latin typeface="+mn-lt"/>
            </a:endParaRPr>
          </a:p>
          <a:p>
            <a:pPr algn="just"/>
            <a:r>
              <a:rPr lang="en-US" sz="2000" dirty="0">
                <a:solidFill>
                  <a:prstClr val="black"/>
                </a:solidFill>
                <a:latin typeface="Calibri"/>
              </a:rPr>
              <a:t>Feedback received from the delegates that the selection of topics were excellent</a:t>
            </a:r>
            <a:endParaRPr lang="en-US" sz="2000" dirty="0" smtClean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Live photography session </a:t>
            </a:r>
            <a:r>
              <a:rPr lang="en-US" sz="2000" dirty="0" smtClean="0">
                <a:latin typeface="+mn-lt"/>
              </a:rPr>
              <a:t>was well </a:t>
            </a:r>
            <a:r>
              <a:rPr lang="en-US" sz="2000" dirty="0">
                <a:latin typeface="+mn-lt"/>
              </a:rPr>
              <a:t>appreciated by all the </a:t>
            </a:r>
            <a:r>
              <a:rPr lang="en-US" sz="2000" dirty="0" smtClean="0">
                <a:latin typeface="+mn-lt"/>
              </a:rPr>
              <a:t>delegates as the view of the location was excellent</a:t>
            </a:r>
          </a:p>
          <a:p>
            <a:pPr algn="just"/>
            <a:r>
              <a:rPr lang="en-US" sz="2000" dirty="0" smtClean="0">
                <a:latin typeface="+mn-lt"/>
              </a:rPr>
              <a:t>All Speakers, Chairpersons &amp; Course Director honored with a Memento as a token of appreciation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93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Esteemed Faculty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4" y="2272938"/>
            <a:ext cx="2129006" cy="2730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31"/>
          <a:stretch/>
        </p:blipFill>
        <p:spPr>
          <a:xfrm>
            <a:off x="4217846" y="1280161"/>
            <a:ext cx="6551754" cy="47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43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46" y="24578"/>
            <a:ext cx="10160000" cy="580008"/>
          </a:xfrm>
        </p:spPr>
        <p:txBody>
          <a:bodyPr>
            <a:normAutofit/>
          </a:bodyPr>
          <a:lstStyle/>
          <a:p>
            <a:r>
              <a:rPr lang="en-US" dirty="0" smtClean="0"/>
              <a:t>Event Gallery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127" y="1539659"/>
            <a:ext cx="3250615" cy="3957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19238"/>
          <a:stretch/>
        </p:blipFill>
        <p:spPr>
          <a:xfrm>
            <a:off x="8674152" y="1539659"/>
            <a:ext cx="2921576" cy="3957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7549" y="915239"/>
            <a:ext cx="4627796" cy="2603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7549" y="3829027"/>
            <a:ext cx="4627796" cy="2603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818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581402"/>
            <a:ext cx="12192000" cy="917575"/>
          </a:xfrm>
        </p:spPr>
        <p:txBody>
          <a:bodyPr/>
          <a:lstStyle/>
          <a:p>
            <a:r>
              <a:rPr lang="en-IN" dirty="0" smtClean="0"/>
              <a:t>Thank You !!!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1376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R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Rx" id="{6CC97EED-D53F-4E87-B8FA-765DEDDB1AE7}" vid="{EE5E7365-115A-449E-BDB4-06B9B39144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Rx</Template>
  <TotalTime>1071</TotalTime>
  <Words>415</Words>
  <Application>Microsoft Office PowerPoint</Application>
  <PresentationFormat>Custom</PresentationFormat>
  <Paragraphs>90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Rx</vt:lpstr>
      <vt:lpstr>Slide 1</vt:lpstr>
      <vt:lpstr>CMC Kodaikanal 2018 – Executive Summary</vt:lpstr>
      <vt:lpstr>Agenda</vt:lpstr>
      <vt:lpstr>Event Summary</vt:lpstr>
      <vt:lpstr>Esteemed Faculty</vt:lpstr>
      <vt:lpstr>Event Gallery</vt:lpstr>
      <vt:lpstr>Thank You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Overview</dc:title>
  <dc:creator>Gaurav Dave</dc:creator>
  <cp:lastModifiedBy>Agam</cp:lastModifiedBy>
  <cp:revision>85</cp:revision>
  <dcterms:created xsi:type="dcterms:W3CDTF">2016-12-23T05:13:35Z</dcterms:created>
  <dcterms:modified xsi:type="dcterms:W3CDTF">2018-08-21T11:56:55Z</dcterms:modified>
</cp:coreProperties>
</file>